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
      <p:font typeface="Average"/>
      <p:regular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verage-regular.fntdata"/><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jpg>
</file>

<file path=ppt/media/image2.png>
</file>

<file path=ppt/media/image3.jpg>
</file>

<file path=ppt/media/image4.jpg>
</file>

<file path=ppt/media/image5.jp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5ddff51da6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5ddff51da6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5ddff51da6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5ddff51da6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5de0917d6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5de0917d6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130"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1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152" name="Shape 152"/>
        <p:cNvGrpSpPr/>
        <p:nvPr/>
      </p:nvGrpSpPr>
      <p:grpSpPr>
        <a:xfrm>
          <a:off x="0" y="0"/>
          <a:ext cx="0" cy="0"/>
          <a:chOff x="0" y="0"/>
          <a:chExt cx="0" cy="0"/>
        </a:xfrm>
      </p:grpSpPr>
      <p:pic>
        <p:nvPicPr>
          <p:cNvPr descr="offset_comp_343059.jpg" id="153" name="Google Shape;15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54" name="Google Shape;154;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4"/>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156" name="Google Shape;156;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7" name="Google Shape;157;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164" name="Shape 164"/>
        <p:cNvGrpSpPr/>
        <p:nvPr/>
      </p:nvGrpSpPr>
      <p:grpSpPr>
        <a:xfrm>
          <a:off x="0" y="0"/>
          <a:ext cx="0" cy="0"/>
          <a:chOff x="0" y="0"/>
          <a:chExt cx="0" cy="0"/>
        </a:xfrm>
      </p:grpSpPr>
      <p:sp>
        <p:nvSpPr>
          <p:cNvPr id="165" name="Google Shape;165;p15"/>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6" name="Google Shape;16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168" name="Google Shape;168;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76" name="Google Shape;176;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177" name="Shape 177"/>
        <p:cNvGrpSpPr/>
        <p:nvPr/>
      </p:nvGrpSpPr>
      <p:grpSpPr>
        <a:xfrm>
          <a:off x="0" y="0"/>
          <a:ext cx="0" cy="0"/>
          <a:chOff x="0" y="0"/>
          <a:chExt cx="0" cy="0"/>
        </a:xfrm>
      </p:grpSpPr>
      <p:sp>
        <p:nvSpPr>
          <p:cNvPr id="178" name="Google Shape;178;p16"/>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9" name="Google Shape;179;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16"/>
          <p:cNvGrpSpPr/>
          <p:nvPr/>
        </p:nvGrpSpPr>
        <p:grpSpPr>
          <a:xfrm>
            <a:off x="0" y="381001"/>
            <a:ext cx="1037850" cy="1016287"/>
            <a:chOff x="0" y="381001"/>
            <a:chExt cx="1037850" cy="1016287"/>
          </a:xfrm>
        </p:grpSpPr>
        <p:sp>
          <p:nvSpPr>
            <p:cNvPr id="185" name="Google Shape;185;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88" name="Google Shape;18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9" name="Google Shape;189;p16"/>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AUTOLAYOUT">
    <p:bg>
      <p:bgPr>
        <a:solidFill>
          <a:srgbClr val="FFFFFF"/>
        </a:solidFill>
      </p:bgPr>
    </p:bg>
    <p:spTree>
      <p:nvGrpSpPr>
        <p:cNvPr id="190" name="Shape 190"/>
        <p:cNvGrpSpPr/>
        <p:nvPr/>
      </p:nvGrpSpPr>
      <p:grpSpPr>
        <a:xfrm>
          <a:off x="0" y="0"/>
          <a:ext cx="0" cy="0"/>
          <a:chOff x="0" y="0"/>
          <a:chExt cx="0" cy="0"/>
        </a:xfrm>
      </p:grpSpPr>
      <p:sp>
        <p:nvSpPr>
          <p:cNvPr id="191" name="Google Shape;191;p17"/>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2" name="Google Shape;192;p17"/>
          <p:cNvCxnSpPr/>
          <p:nvPr/>
        </p:nvCxnSpPr>
        <p:spPr>
          <a:xfrm>
            <a:off x="694275" y="759163"/>
            <a:ext cx="959400" cy="959400"/>
          </a:xfrm>
          <a:prstGeom prst="straightConnector1">
            <a:avLst/>
          </a:prstGeom>
          <a:noFill/>
          <a:ln cap="flat" cmpd="sng" w="9525">
            <a:solidFill>
              <a:srgbClr val="F6F2D2"/>
            </a:solidFill>
            <a:prstDash val="solid"/>
            <a:round/>
            <a:headEnd len="sm" w="sm" type="none"/>
            <a:tailEnd len="sm" w="sm" type="none"/>
          </a:ln>
        </p:spPr>
      </p:cxnSp>
      <p:cxnSp>
        <p:nvCxnSpPr>
          <p:cNvPr id="193" name="Google Shape;193;p17"/>
          <p:cNvCxnSpPr/>
          <p:nvPr/>
        </p:nvCxnSpPr>
        <p:spPr>
          <a:xfrm>
            <a:off x="7490325" y="759163"/>
            <a:ext cx="959400" cy="959400"/>
          </a:xfrm>
          <a:prstGeom prst="straightConnector1">
            <a:avLst/>
          </a:prstGeom>
          <a:noFill/>
          <a:ln cap="flat" cmpd="sng" w="9525">
            <a:solidFill>
              <a:srgbClr val="F6F2D2"/>
            </a:solidFill>
            <a:prstDash val="solid"/>
            <a:round/>
            <a:headEnd len="sm" w="sm" type="none"/>
            <a:tailEnd len="sm" w="sm" type="none"/>
          </a:ln>
        </p:spPr>
      </p:cxnSp>
      <p:sp>
        <p:nvSpPr>
          <p:cNvPr id="194" name="Google Shape;194;p17"/>
          <p:cNvSpPr txBox="1"/>
          <p:nvPr>
            <p:ph type="title"/>
          </p:nvPr>
        </p:nvSpPr>
        <p:spPr>
          <a:xfrm>
            <a:off x="1841500" y="759174"/>
            <a:ext cx="5460900" cy="9594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None/>
              <a:defRPr sz="2400">
                <a:solidFill>
                  <a:srgbClr val="FFFFFF"/>
                </a:solidFill>
              </a:defRPr>
            </a:lvl1pPr>
            <a:lvl2pPr lvl="1" algn="ctr">
              <a:lnSpc>
                <a:spcPct val="100000"/>
              </a:lnSpc>
              <a:spcBef>
                <a:spcPts val="0"/>
              </a:spcBef>
              <a:spcAft>
                <a:spcPts val="0"/>
              </a:spcAft>
              <a:buNone/>
              <a:defRPr sz="2400">
                <a:solidFill>
                  <a:srgbClr val="FFFFFF"/>
                </a:solidFill>
              </a:defRPr>
            </a:lvl2pPr>
            <a:lvl3pPr lvl="2" algn="ctr">
              <a:lnSpc>
                <a:spcPct val="100000"/>
              </a:lnSpc>
              <a:spcBef>
                <a:spcPts val="0"/>
              </a:spcBef>
              <a:spcAft>
                <a:spcPts val="0"/>
              </a:spcAft>
              <a:buNone/>
              <a:defRPr sz="2400">
                <a:solidFill>
                  <a:srgbClr val="FFFFFF"/>
                </a:solidFill>
              </a:defRPr>
            </a:lvl3pPr>
            <a:lvl4pPr lvl="3" algn="ctr">
              <a:lnSpc>
                <a:spcPct val="100000"/>
              </a:lnSpc>
              <a:spcBef>
                <a:spcPts val="0"/>
              </a:spcBef>
              <a:spcAft>
                <a:spcPts val="0"/>
              </a:spcAft>
              <a:buNone/>
              <a:defRPr sz="2400">
                <a:solidFill>
                  <a:srgbClr val="FFFFFF"/>
                </a:solidFill>
              </a:defRPr>
            </a:lvl4pPr>
            <a:lvl5pPr lvl="4" algn="ctr">
              <a:lnSpc>
                <a:spcPct val="100000"/>
              </a:lnSpc>
              <a:spcBef>
                <a:spcPts val="0"/>
              </a:spcBef>
              <a:spcAft>
                <a:spcPts val="0"/>
              </a:spcAft>
              <a:buNone/>
              <a:defRPr sz="2400">
                <a:solidFill>
                  <a:srgbClr val="FFFFFF"/>
                </a:solidFill>
              </a:defRPr>
            </a:lvl5pPr>
            <a:lvl6pPr lvl="5" algn="ctr">
              <a:lnSpc>
                <a:spcPct val="100000"/>
              </a:lnSpc>
              <a:spcBef>
                <a:spcPts val="0"/>
              </a:spcBef>
              <a:spcAft>
                <a:spcPts val="0"/>
              </a:spcAft>
              <a:buNone/>
              <a:defRPr sz="2400">
                <a:solidFill>
                  <a:srgbClr val="FFFFFF"/>
                </a:solidFill>
              </a:defRPr>
            </a:lvl6pPr>
            <a:lvl7pPr lvl="6" algn="ctr">
              <a:lnSpc>
                <a:spcPct val="100000"/>
              </a:lnSpc>
              <a:spcBef>
                <a:spcPts val="0"/>
              </a:spcBef>
              <a:spcAft>
                <a:spcPts val="0"/>
              </a:spcAft>
              <a:buNone/>
              <a:defRPr sz="2400">
                <a:solidFill>
                  <a:srgbClr val="FFFFFF"/>
                </a:solidFill>
              </a:defRPr>
            </a:lvl7pPr>
            <a:lvl8pPr lvl="7" algn="ctr">
              <a:lnSpc>
                <a:spcPct val="100000"/>
              </a:lnSpc>
              <a:spcBef>
                <a:spcPts val="0"/>
              </a:spcBef>
              <a:spcAft>
                <a:spcPts val="0"/>
              </a:spcAft>
              <a:buNone/>
              <a:defRPr sz="2400">
                <a:solidFill>
                  <a:srgbClr val="FFFFFF"/>
                </a:solidFill>
              </a:defRPr>
            </a:lvl8pPr>
            <a:lvl9pPr lvl="8" algn="ctr">
              <a:lnSpc>
                <a:spcPct val="100000"/>
              </a:lnSpc>
              <a:spcBef>
                <a:spcPts val="0"/>
              </a:spcBef>
              <a:spcAft>
                <a:spcPts val="0"/>
              </a:spcAft>
              <a:buNone/>
              <a:defRPr sz="2400">
                <a:solidFill>
                  <a:srgbClr val="FFFFFF"/>
                </a:solidFill>
              </a:defRPr>
            </a:lvl9pPr>
          </a:lstStyle>
          <a:p/>
        </p:txBody>
      </p:sp>
      <p:sp>
        <p:nvSpPr>
          <p:cNvPr id="195" name="Google Shape;195;p17"/>
          <p:cNvSpPr txBox="1"/>
          <p:nvPr>
            <p:ph idx="1" type="body"/>
          </p:nvPr>
        </p:nvSpPr>
        <p:spPr>
          <a:xfrm>
            <a:off x="694275" y="2358750"/>
            <a:ext cx="3640800" cy="2482800"/>
          </a:xfrm>
          <a:prstGeom prst="rect">
            <a:avLst/>
          </a:prstGeom>
          <a:noFill/>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rgbClr val="F6F2D2"/>
              </a:buClr>
              <a:buSzPts val="1000"/>
              <a:buChar char="●"/>
              <a:defRPr sz="1000">
                <a:solidFill>
                  <a:srgbClr val="F6F2D2"/>
                </a:solidFill>
              </a:defRPr>
            </a:lvl1pPr>
            <a:lvl2pPr indent="-292100" lvl="1" marL="914400" algn="l">
              <a:lnSpc>
                <a:spcPct val="115000"/>
              </a:lnSpc>
              <a:spcBef>
                <a:spcPts val="1600"/>
              </a:spcBef>
              <a:spcAft>
                <a:spcPts val="0"/>
              </a:spcAft>
              <a:buClr>
                <a:srgbClr val="F6F2D2"/>
              </a:buClr>
              <a:buSzPts val="1000"/>
              <a:buChar char="○"/>
              <a:defRPr sz="1000">
                <a:solidFill>
                  <a:srgbClr val="F6F2D2"/>
                </a:solidFill>
              </a:defRPr>
            </a:lvl2pPr>
            <a:lvl3pPr indent="-292100" lvl="2" marL="1371600" algn="l">
              <a:lnSpc>
                <a:spcPct val="115000"/>
              </a:lnSpc>
              <a:spcBef>
                <a:spcPts val="1600"/>
              </a:spcBef>
              <a:spcAft>
                <a:spcPts val="0"/>
              </a:spcAft>
              <a:buClr>
                <a:srgbClr val="F6F2D2"/>
              </a:buClr>
              <a:buSzPts val="1000"/>
              <a:buChar char="■"/>
              <a:defRPr sz="1000">
                <a:solidFill>
                  <a:srgbClr val="F6F2D2"/>
                </a:solidFill>
              </a:defRPr>
            </a:lvl3pPr>
            <a:lvl4pPr indent="-292100" lvl="3" marL="1828800" algn="l">
              <a:lnSpc>
                <a:spcPct val="115000"/>
              </a:lnSpc>
              <a:spcBef>
                <a:spcPts val="1600"/>
              </a:spcBef>
              <a:spcAft>
                <a:spcPts val="0"/>
              </a:spcAft>
              <a:buClr>
                <a:srgbClr val="F6F2D2"/>
              </a:buClr>
              <a:buSzPts val="1000"/>
              <a:buChar char="●"/>
              <a:defRPr sz="1000">
                <a:solidFill>
                  <a:srgbClr val="F6F2D2"/>
                </a:solidFill>
              </a:defRPr>
            </a:lvl4pPr>
            <a:lvl5pPr indent="-292100" lvl="4" marL="2286000" algn="l">
              <a:lnSpc>
                <a:spcPct val="115000"/>
              </a:lnSpc>
              <a:spcBef>
                <a:spcPts val="1600"/>
              </a:spcBef>
              <a:spcAft>
                <a:spcPts val="0"/>
              </a:spcAft>
              <a:buClr>
                <a:srgbClr val="F6F2D2"/>
              </a:buClr>
              <a:buSzPts val="1000"/>
              <a:buChar char="○"/>
              <a:defRPr sz="1000">
                <a:solidFill>
                  <a:srgbClr val="F6F2D2"/>
                </a:solidFill>
              </a:defRPr>
            </a:lvl5pPr>
            <a:lvl6pPr indent="-292100" lvl="5" marL="2743200" algn="l">
              <a:lnSpc>
                <a:spcPct val="115000"/>
              </a:lnSpc>
              <a:spcBef>
                <a:spcPts val="1600"/>
              </a:spcBef>
              <a:spcAft>
                <a:spcPts val="0"/>
              </a:spcAft>
              <a:buClr>
                <a:srgbClr val="F6F2D2"/>
              </a:buClr>
              <a:buSzPts val="1000"/>
              <a:buChar char="■"/>
              <a:defRPr sz="1000">
                <a:solidFill>
                  <a:srgbClr val="F6F2D2"/>
                </a:solidFill>
              </a:defRPr>
            </a:lvl6pPr>
            <a:lvl7pPr indent="-292100" lvl="6" marL="3200400" algn="l">
              <a:lnSpc>
                <a:spcPct val="115000"/>
              </a:lnSpc>
              <a:spcBef>
                <a:spcPts val="1600"/>
              </a:spcBef>
              <a:spcAft>
                <a:spcPts val="0"/>
              </a:spcAft>
              <a:buClr>
                <a:srgbClr val="F6F2D2"/>
              </a:buClr>
              <a:buSzPts val="1000"/>
              <a:buChar char="●"/>
              <a:defRPr sz="1000">
                <a:solidFill>
                  <a:srgbClr val="F6F2D2"/>
                </a:solidFill>
              </a:defRPr>
            </a:lvl7pPr>
            <a:lvl8pPr indent="-292100" lvl="7" marL="3657600" algn="l">
              <a:lnSpc>
                <a:spcPct val="115000"/>
              </a:lnSpc>
              <a:spcBef>
                <a:spcPts val="1600"/>
              </a:spcBef>
              <a:spcAft>
                <a:spcPts val="0"/>
              </a:spcAft>
              <a:buClr>
                <a:srgbClr val="F6F2D2"/>
              </a:buClr>
              <a:buSzPts val="1000"/>
              <a:buChar char="○"/>
              <a:defRPr sz="1000">
                <a:solidFill>
                  <a:srgbClr val="F6F2D2"/>
                </a:solidFill>
              </a:defRPr>
            </a:lvl8pPr>
            <a:lvl9pPr indent="-292100" lvl="8" marL="4114800" algn="l">
              <a:lnSpc>
                <a:spcPct val="115000"/>
              </a:lnSpc>
              <a:spcBef>
                <a:spcPts val="1600"/>
              </a:spcBef>
              <a:spcAft>
                <a:spcPts val="1600"/>
              </a:spcAft>
              <a:buClr>
                <a:srgbClr val="F6F2D2"/>
              </a:buClr>
              <a:buSzPts val="1000"/>
              <a:buChar char="■"/>
              <a:defRPr sz="1000">
                <a:solidFill>
                  <a:srgbClr val="F6F2D2"/>
                </a:solidFill>
              </a:defRPr>
            </a:lvl9pPr>
          </a:lstStyle>
          <a:p/>
        </p:txBody>
      </p:sp>
      <p:sp>
        <p:nvSpPr>
          <p:cNvPr id="196" name="Google Shape;196;p17"/>
          <p:cNvSpPr txBox="1"/>
          <p:nvPr>
            <p:ph idx="2" type="body"/>
          </p:nvPr>
        </p:nvSpPr>
        <p:spPr>
          <a:xfrm>
            <a:off x="4808925" y="2358750"/>
            <a:ext cx="3640800" cy="2482800"/>
          </a:xfrm>
          <a:prstGeom prst="rect">
            <a:avLst/>
          </a:prstGeom>
          <a:noFill/>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rgbClr val="F6F2D2"/>
              </a:buClr>
              <a:buSzPts val="1000"/>
              <a:buChar char="●"/>
              <a:defRPr sz="1000">
                <a:solidFill>
                  <a:srgbClr val="F6F2D2"/>
                </a:solidFill>
              </a:defRPr>
            </a:lvl1pPr>
            <a:lvl2pPr indent="-292100" lvl="1" marL="914400" algn="l">
              <a:lnSpc>
                <a:spcPct val="115000"/>
              </a:lnSpc>
              <a:spcBef>
                <a:spcPts val="1600"/>
              </a:spcBef>
              <a:spcAft>
                <a:spcPts val="0"/>
              </a:spcAft>
              <a:buClr>
                <a:srgbClr val="F6F2D2"/>
              </a:buClr>
              <a:buSzPts val="1000"/>
              <a:buChar char="○"/>
              <a:defRPr sz="1000">
                <a:solidFill>
                  <a:srgbClr val="F6F2D2"/>
                </a:solidFill>
              </a:defRPr>
            </a:lvl2pPr>
            <a:lvl3pPr indent="-292100" lvl="2" marL="1371600" algn="l">
              <a:lnSpc>
                <a:spcPct val="115000"/>
              </a:lnSpc>
              <a:spcBef>
                <a:spcPts val="1600"/>
              </a:spcBef>
              <a:spcAft>
                <a:spcPts val="0"/>
              </a:spcAft>
              <a:buClr>
                <a:srgbClr val="F6F2D2"/>
              </a:buClr>
              <a:buSzPts val="1000"/>
              <a:buChar char="■"/>
              <a:defRPr sz="1000">
                <a:solidFill>
                  <a:srgbClr val="F6F2D2"/>
                </a:solidFill>
              </a:defRPr>
            </a:lvl3pPr>
            <a:lvl4pPr indent="-292100" lvl="3" marL="1828800" algn="l">
              <a:lnSpc>
                <a:spcPct val="115000"/>
              </a:lnSpc>
              <a:spcBef>
                <a:spcPts val="1600"/>
              </a:spcBef>
              <a:spcAft>
                <a:spcPts val="0"/>
              </a:spcAft>
              <a:buClr>
                <a:srgbClr val="F6F2D2"/>
              </a:buClr>
              <a:buSzPts val="1000"/>
              <a:buChar char="●"/>
              <a:defRPr sz="1000">
                <a:solidFill>
                  <a:srgbClr val="F6F2D2"/>
                </a:solidFill>
              </a:defRPr>
            </a:lvl4pPr>
            <a:lvl5pPr indent="-292100" lvl="4" marL="2286000" algn="l">
              <a:lnSpc>
                <a:spcPct val="115000"/>
              </a:lnSpc>
              <a:spcBef>
                <a:spcPts val="1600"/>
              </a:spcBef>
              <a:spcAft>
                <a:spcPts val="0"/>
              </a:spcAft>
              <a:buClr>
                <a:srgbClr val="F6F2D2"/>
              </a:buClr>
              <a:buSzPts val="1000"/>
              <a:buChar char="○"/>
              <a:defRPr sz="1000">
                <a:solidFill>
                  <a:srgbClr val="F6F2D2"/>
                </a:solidFill>
              </a:defRPr>
            </a:lvl5pPr>
            <a:lvl6pPr indent="-292100" lvl="5" marL="2743200" algn="l">
              <a:lnSpc>
                <a:spcPct val="115000"/>
              </a:lnSpc>
              <a:spcBef>
                <a:spcPts val="1600"/>
              </a:spcBef>
              <a:spcAft>
                <a:spcPts val="0"/>
              </a:spcAft>
              <a:buClr>
                <a:srgbClr val="F6F2D2"/>
              </a:buClr>
              <a:buSzPts val="1000"/>
              <a:buChar char="■"/>
              <a:defRPr sz="1000">
                <a:solidFill>
                  <a:srgbClr val="F6F2D2"/>
                </a:solidFill>
              </a:defRPr>
            </a:lvl6pPr>
            <a:lvl7pPr indent="-292100" lvl="6" marL="3200400" algn="l">
              <a:lnSpc>
                <a:spcPct val="115000"/>
              </a:lnSpc>
              <a:spcBef>
                <a:spcPts val="1600"/>
              </a:spcBef>
              <a:spcAft>
                <a:spcPts val="0"/>
              </a:spcAft>
              <a:buClr>
                <a:srgbClr val="F6F2D2"/>
              </a:buClr>
              <a:buSzPts val="1000"/>
              <a:buChar char="●"/>
              <a:defRPr sz="1000">
                <a:solidFill>
                  <a:srgbClr val="F6F2D2"/>
                </a:solidFill>
              </a:defRPr>
            </a:lvl7pPr>
            <a:lvl8pPr indent="-292100" lvl="7" marL="3657600" algn="l">
              <a:lnSpc>
                <a:spcPct val="115000"/>
              </a:lnSpc>
              <a:spcBef>
                <a:spcPts val="1600"/>
              </a:spcBef>
              <a:spcAft>
                <a:spcPts val="0"/>
              </a:spcAft>
              <a:buClr>
                <a:srgbClr val="F6F2D2"/>
              </a:buClr>
              <a:buSzPts val="1000"/>
              <a:buChar char="○"/>
              <a:defRPr sz="1000">
                <a:solidFill>
                  <a:srgbClr val="F6F2D2"/>
                </a:solidFill>
              </a:defRPr>
            </a:lvl8pPr>
            <a:lvl9pPr indent="-292100" lvl="8" marL="4114800" algn="l">
              <a:lnSpc>
                <a:spcPct val="115000"/>
              </a:lnSpc>
              <a:spcBef>
                <a:spcPts val="1600"/>
              </a:spcBef>
              <a:spcAft>
                <a:spcPts val="1600"/>
              </a:spcAft>
              <a:buClr>
                <a:srgbClr val="F6F2D2"/>
              </a:buClr>
              <a:buSzPts val="1000"/>
              <a:buChar char="■"/>
              <a:defRPr sz="1000">
                <a:solidFill>
                  <a:srgbClr val="F6F2D2"/>
                </a:solidFill>
              </a:defRPr>
            </a:lvl9pPr>
          </a:lstStyle>
          <a:p/>
        </p:txBody>
      </p:sp>
      <p:sp>
        <p:nvSpPr>
          <p:cNvPr id="197" name="Google Shape;197;p1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3.jpg"/><Relationship Id="rId5" Type="http://schemas.openxmlformats.org/officeDocument/2006/relationships/image" Target="../media/image7.jpg"/><Relationship Id="rId6" Type="http://schemas.openxmlformats.org/officeDocument/2006/relationships/image" Target="../media/image5.jpg"/><Relationship Id="rId7"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18"/>
          <p:cNvSpPr txBox="1"/>
          <p:nvPr>
            <p:ph type="ctrTitle"/>
          </p:nvPr>
        </p:nvSpPr>
        <p:spPr>
          <a:xfrm>
            <a:off x="3470625" y="81352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IBM HACKATHON</a:t>
            </a:r>
            <a:endParaRPr/>
          </a:p>
          <a:p>
            <a:pPr indent="0" lvl="0" marL="0" rtl="0" algn="l">
              <a:spcBef>
                <a:spcPts val="0"/>
              </a:spcBef>
              <a:spcAft>
                <a:spcPts val="0"/>
              </a:spcAft>
              <a:buNone/>
            </a:pPr>
            <a:r>
              <a:t/>
            </a:r>
            <a:endParaRPr sz="2400"/>
          </a:p>
          <a:p>
            <a:pPr indent="0" lvl="0" marL="0" rtl="0" algn="l">
              <a:spcBef>
                <a:spcPts val="0"/>
              </a:spcBef>
              <a:spcAft>
                <a:spcPts val="0"/>
              </a:spcAft>
              <a:buNone/>
            </a:pPr>
            <a:r>
              <a:rPr lang="en-GB" sz="1800"/>
              <a:t>Problem statement 2</a:t>
            </a:r>
            <a:endParaRPr sz="1800"/>
          </a:p>
        </p:txBody>
      </p:sp>
      <p:sp>
        <p:nvSpPr>
          <p:cNvPr id="203" name="Google Shape;203;p18"/>
          <p:cNvSpPr txBox="1"/>
          <p:nvPr>
            <p:ph idx="1" type="subTitle"/>
          </p:nvPr>
        </p:nvSpPr>
        <p:spPr>
          <a:xfrm>
            <a:off x="3426275" y="2920100"/>
            <a:ext cx="3470700" cy="1285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400"/>
              <a:t>Team Members : </a:t>
            </a:r>
            <a:endParaRPr sz="1400"/>
          </a:p>
          <a:p>
            <a:pPr indent="-317500" lvl="0" marL="457200" rtl="0" algn="l">
              <a:lnSpc>
                <a:spcPct val="100000"/>
              </a:lnSpc>
              <a:spcBef>
                <a:spcPts val="1600"/>
              </a:spcBef>
              <a:spcAft>
                <a:spcPts val="0"/>
              </a:spcAft>
              <a:buSzPts val="1400"/>
              <a:buChar char="●"/>
            </a:pPr>
            <a:r>
              <a:rPr lang="en-GB" sz="1400"/>
              <a:t>Harshada Yesane</a:t>
            </a:r>
            <a:endParaRPr sz="1400"/>
          </a:p>
          <a:p>
            <a:pPr indent="-317500" lvl="0" marL="457200" rtl="0" algn="l">
              <a:lnSpc>
                <a:spcPct val="100000"/>
              </a:lnSpc>
              <a:spcBef>
                <a:spcPts val="0"/>
              </a:spcBef>
              <a:spcAft>
                <a:spcPts val="0"/>
              </a:spcAft>
              <a:buSzPts val="1400"/>
              <a:buChar char="●"/>
            </a:pPr>
            <a:r>
              <a:rPr lang="en-GB" sz="1400"/>
              <a:t>Sudhanshu Bhoi</a:t>
            </a:r>
            <a:endParaRPr sz="1400"/>
          </a:p>
          <a:p>
            <a:pPr indent="-317500" lvl="0" marL="457200" rtl="0" algn="l">
              <a:lnSpc>
                <a:spcPct val="100000"/>
              </a:lnSpc>
              <a:spcBef>
                <a:spcPts val="0"/>
              </a:spcBef>
              <a:spcAft>
                <a:spcPts val="0"/>
              </a:spcAft>
              <a:buSzPts val="1400"/>
              <a:buChar char="●"/>
            </a:pPr>
            <a:r>
              <a:rPr lang="en-GB" sz="1400"/>
              <a:t>Vineet Tambe</a:t>
            </a:r>
            <a:endParaRPr sz="1400"/>
          </a:p>
          <a:p>
            <a:pPr indent="0" lvl="0" marL="0" rtl="0" algn="l">
              <a:lnSpc>
                <a:spcPct val="100000"/>
              </a:lnSpc>
              <a:spcBef>
                <a:spcPts val="1600"/>
              </a:spcBef>
              <a:spcAft>
                <a:spcPts val="1600"/>
              </a:spcAft>
              <a:buNone/>
            </a:pPr>
            <a:r>
              <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27"/>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7"/>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7"/>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71" name="Google Shape;271;p27"/>
          <p:cNvPicPr preferRelativeResize="0"/>
          <p:nvPr/>
        </p:nvPicPr>
        <p:blipFill>
          <a:blip r:embed="rId3">
            <a:alphaModFix/>
          </a:blip>
          <a:stretch>
            <a:fillRect/>
          </a:stretch>
        </p:blipFill>
        <p:spPr>
          <a:xfrm>
            <a:off x="-727050" y="1950"/>
            <a:ext cx="10353274" cy="5139600"/>
          </a:xfrm>
          <a:prstGeom prst="rect">
            <a:avLst/>
          </a:prstGeom>
          <a:noFill/>
          <a:ln>
            <a:noFill/>
          </a:ln>
        </p:spPr>
      </p:pic>
      <p:sp>
        <p:nvSpPr>
          <p:cNvPr id="272" name="Google Shape;272;p27"/>
          <p:cNvSpPr txBox="1"/>
          <p:nvPr/>
        </p:nvSpPr>
        <p:spPr>
          <a:xfrm>
            <a:off x="5306275" y="162050"/>
            <a:ext cx="33312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WEBSITE(STACKOVERFLOW)</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28"/>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8"/>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79" name="Google Shape;279;p28"/>
          <p:cNvPicPr preferRelativeResize="0"/>
          <p:nvPr/>
        </p:nvPicPr>
        <p:blipFill>
          <a:blip r:embed="rId3">
            <a:alphaModFix/>
          </a:blip>
          <a:stretch>
            <a:fillRect/>
          </a:stretch>
        </p:blipFill>
        <p:spPr>
          <a:xfrm>
            <a:off x="-65125" y="0"/>
            <a:ext cx="9258341" cy="4568374"/>
          </a:xfrm>
          <a:prstGeom prst="rect">
            <a:avLst/>
          </a:prstGeom>
          <a:noFill/>
          <a:ln>
            <a:noFill/>
          </a:ln>
        </p:spPr>
      </p:pic>
      <p:sp>
        <p:nvSpPr>
          <p:cNvPr id="280" name="Google Shape;280;p28"/>
          <p:cNvSpPr txBox="1"/>
          <p:nvPr/>
        </p:nvSpPr>
        <p:spPr>
          <a:xfrm>
            <a:off x="1844725" y="4568375"/>
            <a:ext cx="5273700" cy="46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Lato"/>
                <a:ea typeface="Lato"/>
                <a:cs typeface="Lato"/>
                <a:sym typeface="Lato"/>
              </a:rPr>
              <a:t>FLOW DIAGRAM</a:t>
            </a:r>
            <a:endParaRPr sz="2400">
              <a:solidFill>
                <a:srgbClr val="FFFFFF"/>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29"/>
          <p:cNvSpPr txBox="1"/>
          <p:nvPr>
            <p:ph type="title"/>
          </p:nvPr>
        </p:nvSpPr>
        <p:spPr>
          <a:xfrm>
            <a:off x="734000" y="222555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600"/>
              <a:t>Thank you!</a:t>
            </a:r>
            <a:endParaRPr sz="3600"/>
          </a:p>
        </p:txBody>
      </p:sp>
      <p:grpSp>
        <p:nvGrpSpPr>
          <p:cNvPr id="286" name="Google Shape;286;p29"/>
          <p:cNvGrpSpPr/>
          <p:nvPr/>
        </p:nvGrpSpPr>
        <p:grpSpPr>
          <a:xfrm>
            <a:off x="4066820" y="1553491"/>
            <a:ext cx="3159984" cy="2439109"/>
            <a:chOff x="3553042" y="1657806"/>
            <a:chExt cx="3461100" cy="2671532"/>
          </a:xfrm>
        </p:grpSpPr>
        <p:sp>
          <p:nvSpPr>
            <p:cNvPr id="287" name="Google Shape;287;p2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5" name="Google Shape;295;p29"/>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96" name="Google Shape;296;p29"/>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29"/>
          <p:cNvGrpSpPr/>
          <p:nvPr/>
        </p:nvGrpSpPr>
        <p:grpSpPr>
          <a:xfrm>
            <a:off x="6762480" y="2546254"/>
            <a:ext cx="1024386" cy="1522884"/>
            <a:chOff x="6505573" y="2745170"/>
            <a:chExt cx="1122000" cy="1668000"/>
          </a:xfrm>
        </p:grpSpPr>
        <p:sp>
          <p:nvSpPr>
            <p:cNvPr id="298" name="Google Shape;298;p29"/>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2" name="Google Shape;302;p29"/>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03" name="Google Shape;303;p29"/>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 name="Google Shape;304;p29"/>
          <p:cNvGrpSpPr/>
          <p:nvPr/>
        </p:nvGrpSpPr>
        <p:grpSpPr>
          <a:xfrm>
            <a:off x="6405845" y="3121897"/>
            <a:ext cx="520684" cy="1036470"/>
            <a:chOff x="9543736" y="4486132"/>
            <a:chExt cx="570300" cy="1135235"/>
          </a:xfrm>
        </p:grpSpPr>
        <p:sp>
          <p:nvSpPr>
            <p:cNvPr id="305" name="Google Shape;305;p29"/>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9"/>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9"/>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9"/>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9" name="Google Shape;309;p29"/>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10" name="Google Shape;310;p29"/>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29"/>
          <p:cNvGrpSpPr/>
          <p:nvPr/>
        </p:nvGrpSpPr>
        <p:grpSpPr>
          <a:xfrm>
            <a:off x="7564804" y="3443361"/>
            <a:ext cx="455496" cy="692277"/>
            <a:chOff x="7384375" y="3728000"/>
            <a:chExt cx="498900" cy="758244"/>
          </a:xfrm>
        </p:grpSpPr>
        <p:sp>
          <p:nvSpPr>
            <p:cNvPr id="312" name="Google Shape;312;p29"/>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9"/>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9"/>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9"/>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29"/>
          <p:cNvGrpSpPr/>
          <p:nvPr/>
        </p:nvGrpSpPr>
        <p:grpSpPr>
          <a:xfrm>
            <a:off x="7564836" y="3561758"/>
            <a:ext cx="478081" cy="462776"/>
            <a:chOff x="7384385" y="3857442"/>
            <a:chExt cx="523637" cy="506874"/>
          </a:xfrm>
        </p:grpSpPr>
        <p:sp>
          <p:nvSpPr>
            <p:cNvPr id="317" name="Google Shape;317;p29"/>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29"/>
            <p:cNvGrpSpPr/>
            <p:nvPr/>
          </p:nvGrpSpPr>
          <p:grpSpPr>
            <a:xfrm>
              <a:off x="7384385" y="3857442"/>
              <a:ext cx="523637" cy="498900"/>
              <a:chOff x="7384385" y="3857442"/>
              <a:chExt cx="523637" cy="498900"/>
            </a:xfrm>
          </p:grpSpPr>
          <p:sp>
            <p:nvSpPr>
              <p:cNvPr id="319" name="Google Shape;319;p29"/>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9"/>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21" name="Google Shape;321;p29"/>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22" name="Google Shape;322;p29"/>
          <p:cNvGrpSpPr/>
          <p:nvPr/>
        </p:nvGrpSpPr>
        <p:grpSpPr>
          <a:xfrm>
            <a:off x="8110843" y="3443361"/>
            <a:ext cx="435785" cy="692277"/>
            <a:chOff x="7982421" y="3727763"/>
            <a:chExt cx="477311" cy="758244"/>
          </a:xfrm>
        </p:grpSpPr>
        <p:sp>
          <p:nvSpPr>
            <p:cNvPr id="323" name="Google Shape;323;p29"/>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9"/>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9"/>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9"/>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9"/>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9"/>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9"/>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1" name="Google Shape;331;p29"/>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19"/>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a:t>
            </a:r>
            <a:endParaRPr/>
          </a:p>
        </p:txBody>
      </p:sp>
      <p:sp>
        <p:nvSpPr>
          <p:cNvPr id="209" name="Google Shape;209;p19"/>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rPr>
              <a:t>Overview</a:t>
            </a:r>
            <a:endParaRPr sz="1800">
              <a:solidFill>
                <a:srgbClr val="CACACA"/>
              </a:solidFill>
              <a:latin typeface="Average"/>
              <a:ea typeface="Average"/>
              <a:cs typeface="Average"/>
              <a:sym typeface="Average"/>
            </a:endParaRPr>
          </a:p>
        </p:txBody>
      </p:sp>
      <p:sp>
        <p:nvSpPr>
          <p:cNvPr id="210" name="Google Shape;210;p19"/>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Problem Statement</a:t>
            </a:r>
            <a:endParaRPr>
              <a:solidFill>
                <a:srgbClr val="CACACA"/>
              </a:solidFill>
              <a:latin typeface="Montserrat"/>
              <a:ea typeface="Montserrat"/>
              <a:cs typeface="Montserrat"/>
              <a:sym typeface="Montserrat"/>
            </a:endParaRPr>
          </a:p>
        </p:txBody>
      </p:sp>
      <p:sp>
        <p:nvSpPr>
          <p:cNvPr id="211" name="Google Shape;211;p19"/>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Team Members</a:t>
            </a:r>
            <a:endParaRPr>
              <a:solidFill>
                <a:srgbClr val="CACACA"/>
              </a:solidFill>
              <a:latin typeface="Montserrat"/>
              <a:ea typeface="Montserrat"/>
              <a:cs typeface="Montserrat"/>
              <a:sym typeface="Montserrat"/>
            </a:endParaRPr>
          </a:p>
        </p:txBody>
      </p:sp>
      <p:sp>
        <p:nvSpPr>
          <p:cNvPr id="212" name="Google Shape;212;p19"/>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rPr>
              <a:t>T</a:t>
            </a:r>
            <a:r>
              <a:rPr lang="en-GB" sz="1800">
                <a:solidFill>
                  <a:srgbClr val="CACACA"/>
                </a:solidFill>
                <a:latin typeface="Average"/>
                <a:ea typeface="Average"/>
                <a:cs typeface="Average"/>
                <a:sym typeface="Average"/>
              </a:rPr>
              <a:t>echnologies/API used</a:t>
            </a:r>
            <a:endParaRPr sz="1800">
              <a:solidFill>
                <a:srgbClr val="CACACA"/>
              </a:solidFill>
              <a:latin typeface="Average"/>
              <a:ea typeface="Average"/>
              <a:cs typeface="Average"/>
              <a:sym typeface="Average"/>
            </a:endParaRPr>
          </a:p>
        </p:txBody>
      </p:sp>
      <p:sp>
        <p:nvSpPr>
          <p:cNvPr id="213" name="Google Shape;213;p19"/>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Architecture diagram</a:t>
            </a:r>
            <a:endParaRPr sz="1800">
              <a:solidFill>
                <a:srgbClr val="CACACA"/>
              </a:solidFill>
              <a:latin typeface="Average"/>
              <a:ea typeface="Average"/>
              <a:cs typeface="Average"/>
              <a:sym typeface="Average"/>
            </a:endParaRPr>
          </a:p>
        </p:txBody>
      </p:sp>
      <p:sp>
        <p:nvSpPr>
          <p:cNvPr id="214" name="Google Shape;214;p19"/>
          <p:cNvSpPr txBox="1"/>
          <p:nvPr/>
        </p:nvSpPr>
        <p:spPr>
          <a:xfrm>
            <a:off x="1294300" y="3663175"/>
            <a:ext cx="3018300" cy="38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DFD’s/ Flow diagrams</a:t>
            </a:r>
            <a:endParaRPr sz="1800">
              <a:solidFill>
                <a:srgbClr val="CACACA"/>
              </a:solidFill>
              <a:latin typeface="Average"/>
              <a:ea typeface="Average"/>
              <a:cs typeface="Average"/>
              <a:sym typeface="Average"/>
            </a:endParaRPr>
          </a:p>
        </p:txBody>
      </p:sp>
      <p:sp>
        <p:nvSpPr>
          <p:cNvPr id="215" name="Google Shape;215;p19"/>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16" name="Google Shape;216;p19"/>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17" name="Google Shape;217;p19"/>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20"/>
          <p:cNvSpPr txBox="1"/>
          <p:nvPr>
            <p:ph type="title"/>
          </p:nvPr>
        </p:nvSpPr>
        <p:spPr>
          <a:xfrm>
            <a:off x="1242225" y="3461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23" name="Google Shape;223;p20"/>
          <p:cNvSpPr txBox="1"/>
          <p:nvPr>
            <p:ph idx="1" type="body"/>
          </p:nvPr>
        </p:nvSpPr>
        <p:spPr>
          <a:xfrm>
            <a:off x="1419225" y="942975"/>
            <a:ext cx="6684900" cy="41148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lang="en-GB"/>
              <a:t>Stack Overflow is a question and answer site for professional and enthusiast programmers. It's built and run by the community of developer, as part of the Stack Exchange network of Q&amp;A sites. </a:t>
            </a:r>
            <a:endParaRPr/>
          </a:p>
          <a:p>
            <a:pPr indent="-311150" lvl="0" marL="457200" rtl="0" algn="l">
              <a:lnSpc>
                <a:spcPct val="150000"/>
              </a:lnSpc>
              <a:spcBef>
                <a:spcPts val="0"/>
              </a:spcBef>
              <a:spcAft>
                <a:spcPts val="0"/>
              </a:spcAft>
              <a:buSzPts val="1300"/>
              <a:buChar char="●"/>
            </a:pPr>
            <a:r>
              <a:rPr lang="en-GB"/>
              <a:t>A lot of content is present in form of stack overflow questions and answers, various studies point that developers face problems while development life cycles and they ask questions on stack overflow which gets answered by fellow developers across the globe.</a:t>
            </a:r>
            <a:endParaRPr/>
          </a:p>
          <a:p>
            <a:pPr indent="-311150" lvl="0" marL="457200" rtl="0" algn="l">
              <a:lnSpc>
                <a:spcPct val="150000"/>
              </a:lnSpc>
              <a:spcBef>
                <a:spcPts val="0"/>
              </a:spcBef>
              <a:spcAft>
                <a:spcPts val="0"/>
              </a:spcAft>
              <a:buSzPts val="1300"/>
              <a:buChar char="●"/>
            </a:pPr>
            <a:r>
              <a:rPr lang="en-GB"/>
              <a:t>   In order for a new developer to understand a concept or solve an issue, it is very difficult to  identify the problems. It involves domain experts in form of experienced software developers. The information present is overwhelming and at times can be too much to handle for a budding developer.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21"/>
          <p:cNvSpPr txBox="1"/>
          <p:nvPr>
            <p:ph type="title"/>
          </p:nvPr>
        </p:nvSpPr>
        <p:spPr>
          <a:xfrm>
            <a:off x="1841550" y="118874"/>
            <a:ext cx="5460900" cy="95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Problem Statement</a:t>
            </a:r>
            <a:endParaRPr/>
          </a:p>
        </p:txBody>
      </p:sp>
      <p:sp>
        <p:nvSpPr>
          <p:cNvPr id="229" name="Google Shape;229;p21"/>
          <p:cNvSpPr txBox="1"/>
          <p:nvPr>
            <p:ph idx="1" type="body"/>
          </p:nvPr>
        </p:nvSpPr>
        <p:spPr>
          <a:xfrm>
            <a:off x="640000" y="2098350"/>
            <a:ext cx="7436400" cy="284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Problem Description:</a:t>
            </a:r>
            <a:endParaRPr sz="1400"/>
          </a:p>
          <a:p>
            <a:pPr indent="-317500" lvl="0" marL="457200" rtl="0" algn="l">
              <a:spcBef>
                <a:spcPts val="1600"/>
              </a:spcBef>
              <a:spcAft>
                <a:spcPts val="0"/>
              </a:spcAft>
              <a:buSzPts val="1400"/>
              <a:buAutoNum type="arabicPeriod"/>
            </a:pPr>
            <a:r>
              <a:rPr lang="en-GB" sz="1400"/>
              <a:t>To identify most relevant questions to a query [text similarity]</a:t>
            </a:r>
            <a:endParaRPr sz="1400"/>
          </a:p>
          <a:p>
            <a:pPr indent="-317500" lvl="0" marL="457200" rtl="0" algn="l">
              <a:spcBef>
                <a:spcPts val="1600"/>
              </a:spcBef>
              <a:spcAft>
                <a:spcPts val="0"/>
              </a:spcAft>
              <a:buSzPts val="1400"/>
              <a:buAutoNum type="arabicPeriod"/>
            </a:pPr>
            <a:r>
              <a:rPr lang="en-GB" sz="1400"/>
              <a:t>Identify the matching tags and pick top relevant questions from stack overflow.</a:t>
            </a:r>
            <a:endParaRPr sz="1400"/>
          </a:p>
          <a:p>
            <a:pPr indent="-317500" lvl="0" marL="457200" rtl="0" algn="l">
              <a:spcBef>
                <a:spcPts val="1600"/>
              </a:spcBef>
              <a:spcAft>
                <a:spcPts val="0"/>
              </a:spcAft>
              <a:buSzPts val="1400"/>
              <a:buAutoNum type="arabicPeriod"/>
            </a:pPr>
            <a:r>
              <a:rPr lang="en-GB" sz="1400"/>
              <a:t>To identify top k solutions of the problem.</a:t>
            </a:r>
            <a:r>
              <a:rPr lang="en-GB" sz="1400"/>
              <a:t>(sentiment analysis of review content)</a:t>
            </a:r>
            <a:endParaRPr sz="1400"/>
          </a:p>
          <a:p>
            <a:pPr indent="0" lvl="0" marL="0" rtl="0" algn="l">
              <a:spcBef>
                <a:spcPts val="1600"/>
              </a:spcBef>
              <a:spcAft>
                <a:spcPts val="1600"/>
              </a:spcAft>
              <a:buNone/>
            </a:pPr>
            <a:r>
              <a:rPr lang="en-GB"/>
              <a:t>                                                  </a:t>
            </a:r>
            <a:endParaRPr/>
          </a:p>
        </p:txBody>
      </p:sp>
      <p:sp>
        <p:nvSpPr>
          <p:cNvPr id="230" name="Google Shape;230;p21"/>
          <p:cNvSpPr txBox="1"/>
          <p:nvPr>
            <p:ph idx="2" type="body"/>
          </p:nvPr>
        </p:nvSpPr>
        <p:spPr>
          <a:xfrm>
            <a:off x="1784350" y="1078275"/>
            <a:ext cx="5460900" cy="77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t>Identification of User Query on Stack Overflow Using   Semantic</a:t>
            </a:r>
            <a:r>
              <a:rPr lang="en-GB"/>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t>Technologies/API used</a:t>
            </a:r>
            <a:endParaRPr b="1" sz="3000"/>
          </a:p>
        </p:txBody>
      </p:sp>
      <p:sp>
        <p:nvSpPr>
          <p:cNvPr id="236" name="Google Shape;236;p22"/>
          <p:cNvSpPr txBox="1"/>
          <p:nvPr>
            <p:ph idx="1" type="body"/>
          </p:nvPr>
        </p:nvSpPr>
        <p:spPr>
          <a:xfrm>
            <a:off x="4095625" y="1179575"/>
            <a:ext cx="4318500" cy="25800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Packages :</a:t>
            </a:r>
            <a:endParaRPr/>
          </a:p>
          <a:p>
            <a:pPr indent="-311150" lvl="0" marL="457200" rtl="0" algn="l">
              <a:spcBef>
                <a:spcPts val="1600"/>
              </a:spcBef>
              <a:spcAft>
                <a:spcPts val="0"/>
              </a:spcAft>
              <a:buSzPts val="1300"/>
              <a:buAutoNum type="arabicPeriod"/>
            </a:pPr>
            <a:r>
              <a:rPr lang="en-GB"/>
              <a:t>stackapi</a:t>
            </a:r>
            <a:endParaRPr/>
          </a:p>
          <a:p>
            <a:pPr indent="-311150" lvl="0" marL="457200" rtl="0" algn="l">
              <a:spcBef>
                <a:spcPts val="0"/>
              </a:spcBef>
              <a:spcAft>
                <a:spcPts val="0"/>
              </a:spcAft>
              <a:buSzPts val="1300"/>
              <a:buAutoNum type="arabicPeriod"/>
            </a:pPr>
            <a:r>
              <a:rPr lang="en-GB"/>
              <a:t>Twython</a:t>
            </a:r>
            <a:endParaRPr/>
          </a:p>
          <a:p>
            <a:pPr indent="0" lvl="0" marL="0" rtl="0" algn="l">
              <a:spcBef>
                <a:spcPts val="1600"/>
              </a:spcBef>
              <a:spcAft>
                <a:spcPts val="0"/>
              </a:spcAft>
              <a:buNone/>
            </a:pPr>
            <a:r>
              <a:rPr lang="en-GB"/>
              <a:t>Modules:</a:t>
            </a:r>
            <a:endParaRPr/>
          </a:p>
          <a:p>
            <a:pPr indent="-311150" lvl="0" marL="457200" rtl="0" algn="l">
              <a:spcBef>
                <a:spcPts val="1600"/>
              </a:spcBef>
              <a:spcAft>
                <a:spcPts val="0"/>
              </a:spcAft>
              <a:buSzPts val="1300"/>
              <a:buAutoNum type="arabicPeriod"/>
            </a:pPr>
            <a:r>
              <a:rPr lang="en-GB"/>
              <a:t>Regular Expression </a:t>
            </a:r>
            <a:endParaRPr/>
          </a:p>
          <a:p>
            <a:pPr indent="-311150" lvl="0" marL="457200" rtl="0" algn="l">
              <a:spcBef>
                <a:spcPts val="0"/>
              </a:spcBef>
              <a:spcAft>
                <a:spcPts val="0"/>
              </a:spcAft>
              <a:buSzPts val="1300"/>
              <a:buAutoNum type="arabicPeriod"/>
            </a:pPr>
            <a:r>
              <a:rPr lang="en-GB"/>
              <a:t>Nltk</a:t>
            </a:r>
            <a:endParaRPr/>
          </a:p>
          <a:p>
            <a:pPr indent="-311150" lvl="0" marL="457200" rtl="0" algn="l">
              <a:spcBef>
                <a:spcPts val="0"/>
              </a:spcBef>
              <a:spcAft>
                <a:spcPts val="0"/>
              </a:spcAft>
              <a:buSzPts val="1300"/>
              <a:buAutoNum type="arabicPeriod"/>
            </a:pPr>
            <a:r>
              <a:rPr lang="en-GB"/>
              <a:t>sklearn</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23"/>
          <p:cNvSpPr txBox="1"/>
          <p:nvPr>
            <p:ph type="title"/>
          </p:nvPr>
        </p:nvSpPr>
        <p:spPr>
          <a:xfrm>
            <a:off x="1131225" y="1036675"/>
            <a:ext cx="2039100" cy="50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NLTK</a:t>
            </a:r>
            <a:endParaRPr/>
          </a:p>
        </p:txBody>
      </p:sp>
      <p:sp>
        <p:nvSpPr>
          <p:cNvPr id="242" name="Google Shape;242;p23"/>
          <p:cNvSpPr txBox="1"/>
          <p:nvPr>
            <p:ph idx="1" type="body"/>
          </p:nvPr>
        </p:nvSpPr>
        <p:spPr>
          <a:xfrm>
            <a:off x="2946875" y="758850"/>
            <a:ext cx="5566500" cy="1617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t>It contains text processing libraries for tokenization, parsing, classification, stemming, tagging and semantic reasoning. </a:t>
            </a:r>
            <a:endParaRPr/>
          </a:p>
          <a:p>
            <a:pPr indent="0" lvl="0" marL="457200" rtl="0" algn="l">
              <a:spcBef>
                <a:spcPts val="1600"/>
              </a:spcBef>
              <a:spcAft>
                <a:spcPts val="0"/>
              </a:spcAft>
              <a:buNone/>
            </a:pPr>
            <a:r>
              <a:t/>
            </a:r>
            <a:endParaRPr/>
          </a:p>
          <a:p>
            <a:pPr indent="-311150" lvl="0" marL="457200" rtl="0" algn="l">
              <a:spcBef>
                <a:spcPts val="1600"/>
              </a:spcBef>
              <a:spcAft>
                <a:spcPts val="0"/>
              </a:spcAft>
              <a:buSzPts val="1300"/>
              <a:buAutoNum type="arabicPeriod"/>
            </a:pPr>
            <a:r>
              <a:rPr lang="en-GB"/>
              <a:t>Here we have imported different modules from nltk for respective work.</a:t>
            </a:r>
            <a:endParaRPr/>
          </a:p>
        </p:txBody>
      </p:sp>
      <p:sp>
        <p:nvSpPr>
          <p:cNvPr id="243" name="Google Shape;243;p2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
        <p:nvSpPr>
          <p:cNvPr id="244" name="Google Shape;244;p23"/>
          <p:cNvSpPr txBox="1"/>
          <p:nvPr/>
        </p:nvSpPr>
        <p:spPr>
          <a:xfrm>
            <a:off x="1131225" y="3194275"/>
            <a:ext cx="1475700" cy="72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Lato"/>
                <a:ea typeface="Lato"/>
                <a:cs typeface="Lato"/>
                <a:sym typeface="Lato"/>
              </a:rPr>
              <a:t>StackAPI</a:t>
            </a:r>
            <a:endParaRPr sz="2400">
              <a:solidFill>
                <a:srgbClr val="FFFFFF"/>
              </a:solidFill>
              <a:latin typeface="Lato"/>
              <a:ea typeface="Lato"/>
              <a:cs typeface="Lato"/>
              <a:sym typeface="Lato"/>
            </a:endParaRPr>
          </a:p>
        </p:txBody>
      </p:sp>
      <p:sp>
        <p:nvSpPr>
          <p:cNvPr id="245" name="Google Shape;245;p23"/>
          <p:cNvSpPr txBox="1"/>
          <p:nvPr/>
        </p:nvSpPr>
        <p:spPr>
          <a:xfrm>
            <a:off x="2946875" y="3119925"/>
            <a:ext cx="4446900" cy="171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50">
                <a:solidFill>
                  <a:srgbClr val="FFFFFF"/>
                </a:solidFill>
              </a:rPr>
              <a:t>StackAPI is a simple Python wrapper for the Stack Exchange API .Retrieve multiple pages of results with a single call and merge all the results into a single response.</a:t>
            </a:r>
            <a:endParaRPr sz="125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24"/>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txBox="1"/>
          <p:nvPr/>
        </p:nvSpPr>
        <p:spPr>
          <a:xfrm>
            <a:off x="1204500" y="238650"/>
            <a:ext cx="7509000" cy="4904700"/>
          </a:xfrm>
          <a:prstGeom prst="rect">
            <a:avLst/>
          </a:prstGeom>
          <a:noFill/>
          <a:ln>
            <a:noFill/>
          </a:ln>
        </p:spPr>
        <p:txBody>
          <a:bodyPr anchorCtr="0" anchor="t" bIns="91425" lIns="91425" spcFirstLastPara="1" rIns="91425" wrap="square" tIns="91425">
            <a:noAutofit/>
          </a:bodyPr>
          <a:lstStyle/>
          <a:p>
            <a:pPr indent="457200" lvl="0" marL="1371600" rtl="0" algn="l">
              <a:spcBef>
                <a:spcPts val="0"/>
              </a:spcBef>
              <a:spcAft>
                <a:spcPts val="0"/>
              </a:spcAft>
              <a:buNone/>
            </a:pPr>
            <a:r>
              <a:rPr lang="en-GB" sz="2400">
                <a:solidFill>
                  <a:srgbClr val="FFFFFF"/>
                </a:solidFill>
              </a:rPr>
              <a:t>Different Modules of NLTK:</a:t>
            </a:r>
            <a:endParaRPr sz="2400">
              <a:solidFill>
                <a:srgbClr val="FFFFFF"/>
              </a:solidFill>
            </a:endParaRPr>
          </a:p>
          <a:p>
            <a:pPr indent="0" lvl="0" marL="0" rtl="0" algn="l">
              <a:spcBef>
                <a:spcPts val="0"/>
              </a:spcBef>
              <a:spcAft>
                <a:spcPts val="0"/>
              </a:spcAft>
              <a:buNone/>
            </a:pPr>
            <a:r>
              <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323850" lvl="0" marL="457200" rtl="0" algn="l">
              <a:spcBef>
                <a:spcPts val="0"/>
              </a:spcBef>
              <a:spcAft>
                <a:spcPts val="0"/>
              </a:spcAft>
              <a:buClr>
                <a:srgbClr val="FFFFFF"/>
              </a:buClr>
              <a:buSzPts val="1500"/>
              <a:buAutoNum type="arabicPeriod"/>
            </a:pPr>
            <a:r>
              <a:rPr lang="en-GB" sz="1500">
                <a:solidFill>
                  <a:srgbClr val="FFFFFF"/>
                </a:solidFill>
              </a:rPr>
              <a:t>SentimentIntensityAnalyzer:</a:t>
            </a:r>
            <a:endParaRPr sz="1500">
              <a:solidFill>
                <a:srgbClr val="FFFFFF"/>
              </a:solidFill>
            </a:endParaRPr>
          </a:p>
          <a:p>
            <a:pPr indent="0" lvl="0" marL="0" rtl="0" algn="l">
              <a:spcBef>
                <a:spcPts val="0"/>
              </a:spcBef>
              <a:spcAft>
                <a:spcPts val="0"/>
              </a:spcAft>
              <a:buNone/>
            </a:pPr>
            <a:r>
              <a:rPr b="1" lang="en-GB" sz="1500">
                <a:solidFill>
                  <a:srgbClr val="FFFFFF"/>
                </a:solidFill>
              </a:rPr>
              <a:t>VADER Sentiment Analysis</a:t>
            </a:r>
            <a:r>
              <a:rPr lang="en-GB" sz="1500">
                <a:solidFill>
                  <a:srgbClr val="FFFFFF"/>
                </a:solidFill>
              </a:rPr>
              <a:t>. </a:t>
            </a:r>
            <a:r>
              <a:rPr b="1" lang="en-GB" sz="1500">
                <a:solidFill>
                  <a:srgbClr val="FFFFFF"/>
                </a:solidFill>
              </a:rPr>
              <a:t>VADER</a:t>
            </a:r>
            <a:r>
              <a:rPr lang="en-GB" sz="1500">
                <a:solidFill>
                  <a:srgbClr val="FFFFFF"/>
                </a:solidFill>
              </a:rPr>
              <a:t> (Valence Aware Dictionary and </a:t>
            </a:r>
            <a:r>
              <a:rPr b="1" lang="en-GB" sz="1500">
                <a:solidFill>
                  <a:srgbClr val="FFFFFF"/>
                </a:solidFill>
              </a:rPr>
              <a:t>sEntiment</a:t>
            </a:r>
            <a:r>
              <a:rPr lang="en-GB" sz="1500">
                <a:solidFill>
                  <a:srgbClr val="FFFFFF"/>
                </a:solidFill>
              </a:rPr>
              <a:t> Reasoner) is a lexicon and rule-based </a:t>
            </a:r>
            <a:r>
              <a:rPr b="1" lang="en-GB" sz="1500">
                <a:solidFill>
                  <a:srgbClr val="FFFFFF"/>
                </a:solidFill>
              </a:rPr>
              <a:t>sentiment analysis</a:t>
            </a:r>
            <a:r>
              <a:rPr lang="en-GB" sz="1500">
                <a:solidFill>
                  <a:srgbClr val="FFFFFF"/>
                </a:solidFill>
              </a:rPr>
              <a:t> tool that is specifically attuned to </a:t>
            </a:r>
            <a:r>
              <a:rPr b="1" lang="en-GB" sz="1500">
                <a:solidFill>
                  <a:srgbClr val="FFFFFF"/>
                </a:solidFill>
              </a:rPr>
              <a:t>sentiments</a:t>
            </a:r>
            <a:r>
              <a:rPr lang="en-GB" sz="1500">
                <a:solidFill>
                  <a:srgbClr val="FFFFFF"/>
                </a:solidFill>
              </a:rPr>
              <a:t> expressed in social media, and </a:t>
            </a:r>
            <a:r>
              <a:rPr b="1" lang="en-GB" sz="1500">
                <a:solidFill>
                  <a:srgbClr val="FFFFFF"/>
                </a:solidFill>
              </a:rPr>
              <a:t>works</a:t>
            </a:r>
            <a:r>
              <a:rPr lang="en-GB" sz="1500">
                <a:solidFill>
                  <a:srgbClr val="FFFFFF"/>
                </a:solidFill>
              </a:rPr>
              <a:t> well on texts from other domains.I t calculates positive/negative value for each word.</a:t>
            </a:r>
            <a:endParaRPr sz="1500">
              <a:solidFill>
                <a:srgbClr val="FFFFFF"/>
              </a:solidFill>
            </a:endParaRPr>
          </a:p>
          <a:p>
            <a:pPr indent="0" lvl="0" marL="457200" rtl="0" algn="l">
              <a:spcBef>
                <a:spcPts val="0"/>
              </a:spcBef>
              <a:spcAft>
                <a:spcPts val="0"/>
              </a:spcAft>
              <a:buNone/>
            </a:pPr>
            <a:r>
              <a:t/>
            </a:r>
            <a:endParaRPr sz="1500">
              <a:solidFill>
                <a:srgbClr val="FFFFFF"/>
              </a:solidFill>
            </a:endParaRPr>
          </a:p>
          <a:p>
            <a:pPr indent="0" lvl="0" marL="0" rtl="0" algn="l">
              <a:spcBef>
                <a:spcPts val="0"/>
              </a:spcBef>
              <a:spcAft>
                <a:spcPts val="0"/>
              </a:spcAft>
              <a:buNone/>
            </a:pPr>
            <a:r>
              <a:rPr lang="en-GB" sz="1500">
                <a:solidFill>
                  <a:srgbClr val="FFFFFF"/>
                </a:solidFill>
              </a:rPr>
              <a:t>2.      Stopwords:</a:t>
            </a:r>
            <a:endParaRPr sz="1500">
              <a:solidFill>
                <a:srgbClr val="FFFFFF"/>
              </a:solidFill>
            </a:endParaRPr>
          </a:p>
          <a:p>
            <a:pPr indent="0" lvl="0" marL="0" rtl="0" algn="l">
              <a:spcBef>
                <a:spcPts val="0"/>
              </a:spcBef>
              <a:spcAft>
                <a:spcPts val="0"/>
              </a:spcAft>
              <a:buNone/>
            </a:pPr>
            <a:r>
              <a:rPr lang="en-GB" sz="1500">
                <a:solidFill>
                  <a:srgbClr val="FFFFFF"/>
                </a:solidFill>
              </a:rPr>
              <a:t>One of the major forms of pre-processing is to filter out useless data. In natural language processing, useless words (data), are referred to as stop words.We would not want these words taking up space in our database, or taking up valuable processing time. For this, we can remove them easily, by storing a list of words that you consider to be stop words. </a:t>
            </a:r>
            <a:endParaRPr sz="1500">
              <a:solidFill>
                <a:srgbClr val="FFFFFF"/>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25"/>
          <p:cNvSpPr txBox="1"/>
          <p:nvPr>
            <p:ph idx="1" type="body"/>
          </p:nvPr>
        </p:nvSpPr>
        <p:spPr>
          <a:xfrm>
            <a:off x="1286400" y="676200"/>
            <a:ext cx="7038900" cy="4035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500">
                <a:solidFill>
                  <a:schemeClr val="dk2"/>
                </a:solidFill>
                <a:latin typeface="Arial"/>
                <a:ea typeface="Arial"/>
                <a:cs typeface="Arial"/>
                <a:sym typeface="Arial"/>
              </a:rPr>
              <a:t>3.Wordnet:</a:t>
            </a:r>
            <a:endParaRPr sz="1500">
              <a:solidFill>
                <a:schemeClr val="dk2"/>
              </a:solidFill>
              <a:latin typeface="Arial"/>
              <a:ea typeface="Arial"/>
              <a:cs typeface="Arial"/>
              <a:sym typeface="Arial"/>
            </a:endParaRPr>
          </a:p>
          <a:p>
            <a:pPr indent="0" lvl="0" marL="0" rtl="0" algn="l">
              <a:lnSpc>
                <a:spcPct val="100000"/>
              </a:lnSpc>
              <a:spcBef>
                <a:spcPts val="0"/>
              </a:spcBef>
              <a:spcAft>
                <a:spcPts val="0"/>
              </a:spcAft>
              <a:buNone/>
            </a:pPr>
            <a:r>
              <a:rPr lang="en-GB" sz="1500">
                <a:solidFill>
                  <a:schemeClr val="dk2"/>
                </a:solidFill>
                <a:latin typeface="Arial"/>
                <a:ea typeface="Arial"/>
                <a:cs typeface="Arial"/>
                <a:sym typeface="Arial"/>
              </a:rPr>
              <a:t>Wordnet is a lexical database for the English language and is part of the NLTK corpus.  You can use WordNet alongside the NLTK module to find the meanings of words, synonyms, antonyms, and more. </a:t>
            </a:r>
            <a:endParaRPr sz="1500">
              <a:solidFill>
                <a:schemeClr val="dk2"/>
              </a:solidFill>
              <a:latin typeface="Arial"/>
              <a:ea typeface="Arial"/>
              <a:cs typeface="Arial"/>
              <a:sym typeface="Arial"/>
            </a:endParaRPr>
          </a:p>
          <a:p>
            <a:pPr indent="0" lvl="0" marL="0" rtl="0" algn="l">
              <a:lnSpc>
                <a:spcPct val="100000"/>
              </a:lnSpc>
              <a:spcBef>
                <a:spcPts val="0"/>
              </a:spcBef>
              <a:spcAft>
                <a:spcPts val="0"/>
              </a:spcAft>
              <a:buNone/>
            </a:pPr>
            <a:r>
              <a:t/>
            </a:r>
            <a:endParaRPr sz="1500">
              <a:solidFill>
                <a:schemeClr val="dk2"/>
              </a:solidFill>
              <a:latin typeface="Arial"/>
              <a:ea typeface="Arial"/>
              <a:cs typeface="Arial"/>
              <a:sym typeface="Arial"/>
            </a:endParaRPr>
          </a:p>
          <a:p>
            <a:pPr indent="0" lvl="0" marL="0" rtl="0" algn="l">
              <a:lnSpc>
                <a:spcPct val="100000"/>
              </a:lnSpc>
              <a:spcBef>
                <a:spcPts val="0"/>
              </a:spcBef>
              <a:spcAft>
                <a:spcPts val="0"/>
              </a:spcAft>
              <a:buNone/>
            </a:pPr>
            <a:r>
              <a:rPr lang="en-GB" sz="1500">
                <a:solidFill>
                  <a:schemeClr val="dk2"/>
                </a:solidFill>
                <a:latin typeface="Arial"/>
                <a:ea typeface="Arial"/>
                <a:cs typeface="Arial"/>
                <a:sym typeface="Arial"/>
              </a:rPr>
              <a:t>4.WordNetLemmatizer:</a:t>
            </a:r>
            <a:endParaRPr sz="1500">
              <a:solidFill>
                <a:schemeClr val="dk2"/>
              </a:solidFill>
              <a:latin typeface="Arial"/>
              <a:ea typeface="Arial"/>
              <a:cs typeface="Arial"/>
              <a:sym typeface="Arial"/>
            </a:endParaRPr>
          </a:p>
          <a:p>
            <a:pPr indent="0" lvl="0" marL="0" rtl="0" algn="l">
              <a:lnSpc>
                <a:spcPct val="100000"/>
              </a:lnSpc>
              <a:spcBef>
                <a:spcPts val="0"/>
              </a:spcBef>
              <a:spcAft>
                <a:spcPts val="0"/>
              </a:spcAft>
              <a:buNone/>
            </a:pPr>
            <a:r>
              <a:rPr b="1" lang="en-GB" sz="1500">
                <a:latin typeface="Arial"/>
                <a:ea typeface="Arial"/>
                <a:cs typeface="Arial"/>
                <a:sym typeface="Arial"/>
              </a:rPr>
              <a:t>Lemmatization</a:t>
            </a:r>
            <a:r>
              <a:rPr lang="en-GB" sz="1500">
                <a:latin typeface="Arial"/>
                <a:ea typeface="Arial"/>
                <a:cs typeface="Arial"/>
                <a:sym typeface="Arial"/>
              </a:rPr>
              <a:t> usually refers to doing things properly with the use of a vocabulary and morphological analysis of words, normally aiming to remove inflectional endings only and to return the base or dictionary form of a word, which is known as the lemma .</a:t>
            </a:r>
            <a:endParaRPr sz="1500">
              <a:latin typeface="Arial"/>
              <a:ea typeface="Arial"/>
              <a:cs typeface="Arial"/>
              <a:sym typeface="Arial"/>
            </a:endParaRPr>
          </a:p>
          <a:p>
            <a:pPr indent="0" lvl="0" marL="0" rtl="0" algn="l">
              <a:lnSpc>
                <a:spcPct val="100000"/>
              </a:lnSpc>
              <a:spcBef>
                <a:spcPts val="0"/>
              </a:spcBef>
              <a:spcAft>
                <a:spcPts val="0"/>
              </a:spcAft>
              <a:buNone/>
            </a:pPr>
            <a:r>
              <a:t/>
            </a:r>
            <a:endParaRPr sz="1500">
              <a:latin typeface="Arial"/>
              <a:ea typeface="Arial"/>
              <a:cs typeface="Arial"/>
              <a:sym typeface="Arial"/>
            </a:endParaRPr>
          </a:p>
          <a:p>
            <a:pPr indent="0" lvl="0" marL="0" rtl="0" algn="l">
              <a:lnSpc>
                <a:spcPct val="100000"/>
              </a:lnSpc>
              <a:spcBef>
                <a:spcPts val="0"/>
              </a:spcBef>
              <a:spcAft>
                <a:spcPts val="0"/>
              </a:spcAft>
              <a:buNone/>
            </a:pPr>
            <a:r>
              <a:rPr lang="en-GB" sz="1500">
                <a:latin typeface="Arial"/>
                <a:ea typeface="Arial"/>
                <a:cs typeface="Arial"/>
                <a:sym typeface="Arial"/>
              </a:rPr>
              <a:t>5.</a:t>
            </a:r>
            <a:r>
              <a:rPr lang="en-GB" sz="1500">
                <a:solidFill>
                  <a:schemeClr val="dk2"/>
                </a:solidFill>
                <a:latin typeface="Arial"/>
                <a:ea typeface="Arial"/>
                <a:cs typeface="Arial"/>
                <a:sym typeface="Arial"/>
              </a:rPr>
              <a:t>Stemming:</a:t>
            </a:r>
            <a:endParaRPr sz="1500">
              <a:solidFill>
                <a:schemeClr val="dk2"/>
              </a:solidFill>
              <a:latin typeface="Arial"/>
              <a:ea typeface="Arial"/>
              <a:cs typeface="Arial"/>
              <a:sym typeface="Arial"/>
            </a:endParaRPr>
          </a:p>
          <a:p>
            <a:pPr indent="0" lvl="0" marL="0" rtl="0" algn="l">
              <a:lnSpc>
                <a:spcPct val="100000"/>
              </a:lnSpc>
              <a:spcBef>
                <a:spcPts val="0"/>
              </a:spcBef>
              <a:spcAft>
                <a:spcPts val="0"/>
              </a:spcAft>
              <a:buNone/>
            </a:pPr>
            <a:r>
              <a:rPr b="1" lang="en-GB" sz="1500">
                <a:latin typeface="Arial"/>
                <a:ea typeface="Arial"/>
                <a:cs typeface="Arial"/>
                <a:sym typeface="Arial"/>
              </a:rPr>
              <a:t>Stemming and Lemmatization</a:t>
            </a:r>
            <a:r>
              <a:rPr lang="en-GB" sz="1500">
                <a:latin typeface="Arial"/>
                <a:ea typeface="Arial"/>
                <a:cs typeface="Arial"/>
                <a:sym typeface="Arial"/>
              </a:rPr>
              <a:t> both generate the root form of the inflected words. The difference is that </a:t>
            </a:r>
            <a:r>
              <a:rPr b="1" lang="en-GB" sz="1500">
                <a:latin typeface="Arial"/>
                <a:ea typeface="Arial"/>
                <a:cs typeface="Arial"/>
                <a:sym typeface="Arial"/>
              </a:rPr>
              <a:t>stem</a:t>
            </a:r>
            <a:r>
              <a:rPr lang="en-GB" sz="1500">
                <a:latin typeface="Arial"/>
                <a:ea typeface="Arial"/>
                <a:cs typeface="Arial"/>
                <a:sym typeface="Arial"/>
              </a:rPr>
              <a:t> might not be an actual word whereas, lemma is an actual language word. </a:t>
            </a:r>
            <a:endParaRPr sz="1500">
              <a:solidFill>
                <a:schemeClr val="dk2"/>
              </a:solidFill>
              <a:latin typeface="Arial"/>
              <a:ea typeface="Arial"/>
              <a:cs typeface="Arial"/>
              <a:sym typeface="Arial"/>
            </a:endParaRPr>
          </a:p>
          <a:p>
            <a:pPr indent="0" lvl="0" marL="0" rtl="0" algn="l">
              <a:lnSpc>
                <a:spcPct val="100000"/>
              </a:lnSpc>
              <a:spcBef>
                <a:spcPts val="0"/>
              </a:spcBef>
              <a:spcAft>
                <a:spcPts val="0"/>
              </a:spcAft>
              <a:buNone/>
            </a:pPr>
            <a:r>
              <a:t/>
            </a:r>
            <a:endParaRPr sz="1500">
              <a:solidFill>
                <a:schemeClr val="dk2"/>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26"/>
          <p:cNvSpPr txBox="1"/>
          <p:nvPr/>
        </p:nvSpPr>
        <p:spPr>
          <a:xfrm>
            <a:off x="2387275" y="434050"/>
            <a:ext cx="6250200" cy="72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62" name="Google Shape;262;p26"/>
          <p:cNvSpPr txBox="1"/>
          <p:nvPr/>
        </p:nvSpPr>
        <p:spPr>
          <a:xfrm>
            <a:off x="1768750" y="401500"/>
            <a:ext cx="6250200" cy="729300"/>
          </a:xfrm>
          <a:prstGeom prst="rect">
            <a:avLst/>
          </a:prstGeom>
          <a:noFill/>
          <a:ln>
            <a:noFill/>
          </a:ln>
        </p:spPr>
        <p:txBody>
          <a:bodyPr anchorCtr="0" anchor="t" bIns="91425" lIns="91425" spcFirstLastPara="1" rIns="91425" wrap="square" tIns="91425">
            <a:noAutofit/>
          </a:bodyPr>
          <a:lstStyle/>
          <a:p>
            <a:pPr indent="457200" lvl="0" marL="1371600" rtl="0" algn="l">
              <a:spcBef>
                <a:spcPts val="0"/>
              </a:spcBef>
              <a:spcAft>
                <a:spcPts val="0"/>
              </a:spcAft>
              <a:buNone/>
            </a:pPr>
            <a:r>
              <a:rPr b="1" lang="en-GB" sz="2400">
                <a:solidFill>
                  <a:srgbClr val="FFFFFF"/>
                </a:solidFill>
                <a:latin typeface="Lato"/>
                <a:ea typeface="Lato"/>
                <a:cs typeface="Lato"/>
                <a:sym typeface="Lato"/>
              </a:rPr>
              <a:t>Sklearn features:</a:t>
            </a:r>
            <a:endParaRPr b="1" sz="2400">
              <a:solidFill>
                <a:srgbClr val="FFFFFF"/>
              </a:solidFill>
              <a:latin typeface="Lato"/>
              <a:ea typeface="Lato"/>
              <a:cs typeface="Lato"/>
              <a:sym typeface="Lato"/>
            </a:endParaRPr>
          </a:p>
        </p:txBody>
      </p:sp>
      <p:sp>
        <p:nvSpPr>
          <p:cNvPr id="263" name="Google Shape;263;p26"/>
          <p:cNvSpPr txBox="1"/>
          <p:nvPr/>
        </p:nvSpPr>
        <p:spPr>
          <a:xfrm>
            <a:off x="660750" y="1452150"/>
            <a:ext cx="7822500" cy="34473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FFFFFF"/>
                </a:solidFill>
              </a:rPr>
              <a:t>1.</a:t>
            </a:r>
            <a:r>
              <a:rPr lang="en-GB" sz="1500">
                <a:solidFill>
                  <a:srgbClr val="FFFFFF"/>
                </a:solidFill>
              </a:rPr>
              <a:t>CountVectorizer:</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0" lvl="0" marL="0" rtl="0" algn="l">
              <a:spcBef>
                <a:spcPts val="0"/>
              </a:spcBef>
              <a:spcAft>
                <a:spcPts val="0"/>
              </a:spcAft>
              <a:buNone/>
            </a:pPr>
            <a:r>
              <a:rPr lang="en-GB" sz="1500">
                <a:solidFill>
                  <a:srgbClr val="FFFFFF"/>
                </a:solidFill>
              </a:rPr>
              <a:t>The CountVectorizer provides a </a:t>
            </a:r>
            <a:r>
              <a:rPr b="1" lang="en-GB" sz="1500">
                <a:solidFill>
                  <a:srgbClr val="FFFFFF"/>
                </a:solidFill>
              </a:rPr>
              <a:t>simple</a:t>
            </a:r>
            <a:r>
              <a:rPr lang="en-GB" sz="1500">
                <a:solidFill>
                  <a:srgbClr val="FFFFFF"/>
                </a:solidFill>
              </a:rPr>
              <a:t> way to both tokenize a collection of text documents and build a vocabulary of known words, but also to </a:t>
            </a:r>
            <a:r>
              <a:rPr b="1" lang="en-GB" sz="1500">
                <a:solidFill>
                  <a:srgbClr val="FFFFFF"/>
                </a:solidFill>
              </a:rPr>
              <a:t>encode</a:t>
            </a:r>
            <a:r>
              <a:rPr lang="en-GB" sz="1500">
                <a:solidFill>
                  <a:srgbClr val="FFFFFF"/>
                </a:solidFill>
              </a:rPr>
              <a:t> new documents using that vocabulary.CountVectorizer can lowercase letters, disregard punctuation and stopwords, but it can't LEMMATIZE or STEM</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0" lvl="0" marL="0" rtl="0" algn="l">
              <a:spcBef>
                <a:spcPts val="0"/>
              </a:spcBef>
              <a:spcAft>
                <a:spcPts val="0"/>
              </a:spcAft>
              <a:buNone/>
            </a:pPr>
            <a:r>
              <a:rPr lang="en-GB" sz="1500">
                <a:solidFill>
                  <a:srgbClr val="FFFFFF"/>
                </a:solidFill>
              </a:rPr>
              <a:t>2.</a:t>
            </a:r>
            <a:r>
              <a:rPr lang="en-GB" sz="1500">
                <a:solidFill>
                  <a:srgbClr val="FFFFFF"/>
                </a:solidFill>
              </a:rPr>
              <a:t>TfidfVectorizer:</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0" lvl="0" marL="0" rtl="0" algn="l">
              <a:spcBef>
                <a:spcPts val="0"/>
              </a:spcBef>
              <a:spcAft>
                <a:spcPts val="0"/>
              </a:spcAft>
              <a:buNone/>
            </a:pPr>
            <a:r>
              <a:rPr lang="en-GB" sz="1500">
                <a:solidFill>
                  <a:srgbClr val="FFFFFF"/>
                </a:solidFill>
              </a:rPr>
              <a:t>The goal of using tf-idf is to scale down the impact of tokens that occur very frequently in a given corpus and that are hence empirically less informative than features that occur in a small fraction of the training corpus.</a:t>
            </a:r>
            <a:endParaRPr sz="1500">
              <a:solidFill>
                <a:srgbClr val="FFFFFF"/>
              </a:solidFill>
            </a:endParaRPr>
          </a:p>
          <a:p>
            <a:pPr indent="0" lvl="0" marL="0" rtl="0" algn="l">
              <a:spcBef>
                <a:spcPts val="0"/>
              </a:spcBef>
              <a:spcAft>
                <a:spcPts val="0"/>
              </a:spcAft>
              <a:buNone/>
            </a:pPr>
            <a:r>
              <a:t/>
            </a:r>
            <a:endParaRPr sz="1500">
              <a:solidFill>
                <a:schemeClr val="dk2"/>
              </a:solidFill>
            </a:endParaRPr>
          </a:p>
          <a:p>
            <a:pPr indent="0" lvl="0" marL="0" rtl="0" algn="l">
              <a:spcBef>
                <a:spcPts val="0"/>
              </a:spcBef>
              <a:spcAft>
                <a:spcPts val="0"/>
              </a:spcAft>
              <a:buNone/>
            </a:pPr>
            <a:r>
              <a:t/>
            </a:r>
            <a:endParaRPr sz="1300">
              <a:solidFill>
                <a:schemeClr val="dk2"/>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